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44922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3C9A3-5BBC-4A16-B4CC-BD0C7018D18A}" type="datetimeFigureOut">
              <a:rPr lang="en-US" smtClean="0"/>
              <a:pPr/>
              <a:t>9/5/2017</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60451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615055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3745319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3827815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23C9A3-5BBC-4A16-B4CC-BD0C7018D18A}" type="datetimeFigureOut">
              <a:rPr lang="en-US" smtClean="0"/>
              <a:pPr/>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578716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23C9A3-5BBC-4A16-B4CC-BD0C7018D18A}" type="datetimeFigureOut">
              <a:rPr lang="en-US" smtClean="0"/>
              <a:pPr/>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163911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023094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85643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29605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3C9A3-5BBC-4A16-B4CC-BD0C7018D18A}" type="datetimeFigureOut">
              <a:rPr lang="en-US" smtClean="0"/>
              <a:pPr/>
              <a:t>9/5/2017</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47748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23C9A3-5BBC-4A16-B4CC-BD0C7018D18A}" type="datetimeFigureOut">
              <a:rPr lang="en-US" smtClean="0"/>
              <a:pPr/>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211940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23C9A3-5BBC-4A16-B4CC-BD0C7018D18A}" type="datetimeFigureOut">
              <a:rPr lang="en-US" smtClean="0"/>
              <a:pPr/>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03088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23C9A3-5BBC-4A16-B4CC-BD0C7018D18A}" type="datetimeFigureOut">
              <a:rPr lang="en-US" smtClean="0"/>
              <a:pPr/>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425714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9623C9A3-5BBC-4A16-B4CC-BD0C7018D18A}" type="datetimeFigureOut">
              <a:rPr lang="en-US" smtClean="0"/>
              <a:pPr/>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3311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3C9A3-5BBC-4A16-B4CC-BD0C7018D18A}" type="datetimeFigureOut">
              <a:rPr lang="en-US" smtClean="0"/>
              <a:pPr/>
              <a:t>9/5/2017</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8076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3C9A3-5BBC-4A16-B4CC-BD0C7018D18A}" type="datetimeFigureOut">
              <a:rPr lang="en-US" smtClean="0"/>
              <a:pPr/>
              <a:t>9/5/2017</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169205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9623C9A3-5BBC-4A16-B4CC-BD0C7018D18A}" type="datetimeFigureOut">
              <a:rPr lang="en-US" smtClean="0"/>
              <a:pPr/>
              <a:t>9/5/2017</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7A0939E0-E440-4657-B1D9-175D81A4C25B}" type="slidenum">
              <a:rPr lang="en-US" smtClean="0"/>
              <a:pPr/>
              <a:t>‹#›</a:t>
            </a:fld>
            <a:endParaRPr lang="en-US"/>
          </a:p>
        </p:txBody>
      </p:sp>
    </p:spTree>
    <p:extLst>
      <p:ext uri="{BB962C8B-B14F-4D97-AF65-F5344CB8AC3E}">
        <p14:creationId xmlns:p14="http://schemas.microsoft.com/office/powerpoint/2010/main" val="14266708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Answer Questions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9800"/>
            <a:ext cx="8229600" cy="5211763"/>
          </a:xfrm>
        </p:spPr>
        <p:txBody>
          <a:bodyPr>
            <a:normAutofit/>
          </a:bodyPr>
          <a:lstStyle/>
          <a:p>
            <a:pPr>
              <a:buNone/>
            </a:pPr>
            <a:r>
              <a:rPr lang="en-US" dirty="0" smtClean="0"/>
              <a:t>The boy is described as being thoughtful. One can see this in lines 16 and 19. Where he helps this stranger to his bike, saying, “Thinking, back farther in the grass I found the owner,” and “I helped him walk back to his machine” It shows he’s thoughtful because even though he wanted the bike, he still thought to help the owner and put himself second. </a:t>
            </a:r>
          </a:p>
          <a:p>
            <a:pPr>
              <a:buNone/>
            </a:pPr>
            <a:endParaRPr lang="en-US" dirty="0" smtClean="0"/>
          </a:p>
          <a:p>
            <a:pPr>
              <a:buNone/>
            </a:pPr>
            <a:r>
              <a:rPr lang="en-US" dirty="0" smtClean="0"/>
              <a:t>Score? </a:t>
            </a:r>
          </a:p>
          <a:p>
            <a:pPr>
              <a:buNone/>
            </a:pPr>
            <a:endParaRPr lang="en-US" dirty="0" smtClean="0"/>
          </a:p>
          <a:p>
            <a:pPr>
              <a:buNone/>
            </a:pPr>
            <a:r>
              <a:rPr lang="en-US" dirty="0" smtClean="0"/>
              <a:t>Score Point 2: Good A part, decent B part (directly supports the answer). Not super deep though.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effectLst/>
              </a:rPr>
              <a:t>How does Steinbeck create a suspenseful mood in Ch. 3?</a:t>
            </a:r>
            <a:endParaRPr lang="en-US" sz="4400" dirty="0"/>
          </a:p>
        </p:txBody>
      </p:sp>
      <p:sp>
        <p:nvSpPr>
          <p:cNvPr id="3" name="Text Placeholder 2"/>
          <p:cNvSpPr>
            <a:spLocks noGrp="1"/>
          </p:cNvSpPr>
          <p:nvPr>
            <p:ph type="body" idx="1"/>
          </p:nvPr>
        </p:nvSpPr>
        <p:spPr/>
        <p:txBody>
          <a:bodyPr/>
          <a:lstStyle/>
          <a:p>
            <a:r>
              <a:rPr lang="en-US" dirty="0" smtClean="0"/>
              <a:t>Template (You </a:t>
            </a:r>
            <a:r>
              <a:rPr lang="en-US" dirty="0" smtClean="0"/>
              <a:t>fill in the blanks)</a:t>
            </a:r>
            <a:endParaRPr lang="en-US" dirty="0"/>
          </a:p>
        </p:txBody>
      </p:sp>
      <p:sp>
        <p:nvSpPr>
          <p:cNvPr id="5" name="Content Placeholder 4"/>
          <p:cNvSpPr>
            <a:spLocks noGrp="1"/>
          </p:cNvSpPr>
          <p:nvPr>
            <p:ph sz="half" idx="2"/>
          </p:nvPr>
        </p:nvSpPr>
        <p:spPr>
          <a:xfrm>
            <a:off x="608012" y="3275237"/>
            <a:ext cx="4116388" cy="4648200"/>
          </a:xfrm>
        </p:spPr>
        <p:txBody>
          <a:bodyPr/>
          <a:lstStyle/>
          <a:p>
            <a:pPr marL="0" indent="292100" algn="just">
              <a:buNone/>
            </a:pPr>
            <a:r>
              <a:rPr lang="en-US" b="1" u="sng" dirty="0" smtClean="0"/>
              <a:t>Name of character </a:t>
            </a:r>
            <a:r>
              <a:rPr lang="en-US" b="1" dirty="0" smtClean="0"/>
              <a:t> </a:t>
            </a:r>
            <a:r>
              <a:rPr lang="en-US" dirty="0" smtClean="0"/>
              <a:t>from</a:t>
            </a:r>
            <a:r>
              <a:rPr lang="en-US" b="1" dirty="0" smtClean="0"/>
              <a:t> </a:t>
            </a:r>
            <a:r>
              <a:rPr lang="en-US" b="1" u="sng" dirty="0" smtClean="0"/>
              <a:t>Name of Story</a:t>
            </a:r>
            <a:r>
              <a:rPr lang="en-US" b="1" dirty="0" smtClean="0"/>
              <a:t> </a:t>
            </a:r>
            <a:r>
              <a:rPr lang="en-US" dirty="0" smtClean="0"/>
              <a:t>is </a:t>
            </a:r>
            <a:r>
              <a:rPr lang="en-US" b="1" u="sng" dirty="0" smtClean="0"/>
              <a:t>quality/trait/adjective: USE A VOCAB WORD</a:t>
            </a:r>
            <a:r>
              <a:rPr lang="en-US" b="1" dirty="0" smtClean="0"/>
              <a:t>. </a:t>
            </a:r>
            <a:r>
              <a:rPr lang="en-US" dirty="0" smtClean="0"/>
              <a:t>For example, in paragraph </a:t>
            </a:r>
            <a:r>
              <a:rPr lang="en-US" b="1" u="sng" dirty="0" smtClean="0"/>
              <a:t>#</a:t>
            </a:r>
            <a:r>
              <a:rPr lang="en-US" b="1" dirty="0" smtClean="0"/>
              <a:t> , </a:t>
            </a:r>
            <a:r>
              <a:rPr lang="en-US" b="1" u="sng" dirty="0" smtClean="0"/>
              <a:t>“bring in a quote (or even a piece of a quote) that best supports your answer.”</a:t>
            </a:r>
            <a:r>
              <a:rPr lang="en-US" dirty="0" smtClean="0"/>
              <a:t> This shows </a:t>
            </a:r>
            <a:r>
              <a:rPr lang="en-US" b="1" u="sng" dirty="0" smtClean="0"/>
              <a:t>repeat quality or a synonym word</a:t>
            </a:r>
            <a:r>
              <a:rPr lang="en-US" b="1" dirty="0" smtClean="0"/>
              <a:t> </a:t>
            </a:r>
            <a:r>
              <a:rPr lang="en-US" dirty="0" smtClean="0"/>
              <a:t>because </a:t>
            </a:r>
            <a:r>
              <a:rPr lang="en-US" b="1" u="sng" dirty="0" smtClean="0"/>
              <a:t>comment on how your quote shows that quality (explain).  </a:t>
            </a:r>
            <a:endParaRPr lang="en-US" b="1" u="sng" dirty="0"/>
          </a:p>
        </p:txBody>
      </p:sp>
      <p:sp>
        <p:nvSpPr>
          <p:cNvPr id="4" name="Text Placeholder 3"/>
          <p:cNvSpPr>
            <a:spLocks noGrp="1"/>
          </p:cNvSpPr>
          <p:nvPr>
            <p:ph type="body" sz="quarter" idx="3"/>
          </p:nvPr>
        </p:nvSpPr>
        <p:spPr>
          <a:xfrm>
            <a:off x="5507021" y="2437282"/>
            <a:ext cx="3636979" cy="756635"/>
          </a:xfrm>
        </p:spPr>
        <p:txBody>
          <a:bodyPr/>
          <a:lstStyle/>
          <a:p>
            <a:r>
              <a:rPr lang="en-US" dirty="0" smtClean="0"/>
              <a:t>Example (Using another story)</a:t>
            </a:r>
            <a:endParaRPr lang="en-US" dirty="0"/>
          </a:p>
        </p:txBody>
      </p:sp>
      <p:sp>
        <p:nvSpPr>
          <p:cNvPr id="6" name="Content Placeholder 5"/>
          <p:cNvSpPr>
            <a:spLocks noGrp="1"/>
          </p:cNvSpPr>
          <p:nvPr>
            <p:ph sz="quarter" idx="4"/>
          </p:nvPr>
        </p:nvSpPr>
        <p:spPr>
          <a:xfrm>
            <a:off x="4977397" y="3275237"/>
            <a:ext cx="4267200" cy="4495800"/>
          </a:xfrm>
        </p:spPr>
        <p:txBody>
          <a:bodyPr>
            <a:normAutofit/>
          </a:bodyPr>
          <a:lstStyle/>
          <a:p>
            <a:pPr>
              <a:buNone/>
            </a:pPr>
            <a:r>
              <a:rPr lang="en-US" dirty="0" smtClean="0"/>
              <a:t>		The </a:t>
            </a:r>
            <a:r>
              <a:rPr lang="en-US" b="1" u="sng" dirty="0" smtClean="0"/>
              <a:t>hare (rabbit) </a:t>
            </a:r>
            <a:r>
              <a:rPr lang="en-US" dirty="0" smtClean="0"/>
              <a:t>from the story </a:t>
            </a:r>
            <a:r>
              <a:rPr lang="en-US" b="1" u="sng" dirty="0" smtClean="0"/>
              <a:t>“The Tortoise and the Hare”</a:t>
            </a:r>
            <a:r>
              <a:rPr lang="en-US" dirty="0" smtClean="0"/>
              <a:t> is </a:t>
            </a:r>
            <a:r>
              <a:rPr lang="en-US" b="1" u="sng" dirty="0" smtClean="0"/>
              <a:t>myopic</a:t>
            </a:r>
            <a:r>
              <a:rPr lang="en-US" u="sng" dirty="0" smtClean="0"/>
              <a:t>.</a:t>
            </a:r>
            <a:r>
              <a:rPr lang="en-US" dirty="0" smtClean="0"/>
              <a:t> For example, in paragraph </a:t>
            </a:r>
            <a:r>
              <a:rPr lang="en-US" b="1" u="sng" dirty="0" smtClean="0"/>
              <a:t>3</a:t>
            </a:r>
            <a:r>
              <a:rPr lang="en-US" dirty="0" smtClean="0"/>
              <a:t>, the hare stops running because he has a head start, thinking “ ‘</a:t>
            </a:r>
            <a:r>
              <a:rPr lang="en-US" b="1" u="sng" dirty="0" smtClean="0"/>
              <a:t>There’s time to relax.”</a:t>
            </a:r>
            <a:r>
              <a:rPr lang="en-US" b="1" dirty="0" smtClean="0"/>
              <a:t> </a:t>
            </a:r>
            <a:r>
              <a:rPr lang="en-US" dirty="0" smtClean="0"/>
              <a:t>This is </a:t>
            </a:r>
            <a:r>
              <a:rPr lang="en-US" b="1" u="sng" dirty="0" smtClean="0"/>
              <a:t>myopic behavior</a:t>
            </a:r>
            <a:r>
              <a:rPr lang="en-US" dirty="0" smtClean="0"/>
              <a:t> because </a:t>
            </a:r>
            <a:r>
              <a:rPr lang="en-US" b="1" u="sng" dirty="0" smtClean="0"/>
              <a:t>he couldn’t see the big picture; he thought he could “relax” but didn’t realize the tortoise had a plan to beat him. </a:t>
            </a:r>
            <a:endParaRPr lang="en-US" b="1" u="sng" dirty="0"/>
          </a:p>
        </p:txBody>
      </p:sp>
      <p:sp>
        <p:nvSpPr>
          <p:cNvPr id="7" name="Rectangle 6"/>
          <p:cNvSpPr/>
          <p:nvPr/>
        </p:nvSpPr>
        <p:spPr>
          <a:xfrm>
            <a:off x="-27746" y="2966654"/>
            <a:ext cx="1035092" cy="923330"/>
          </a:xfrm>
          <a:prstGeom prst="rect">
            <a:avLst/>
          </a:prstGeom>
          <a:noFill/>
        </p:spPr>
        <p:txBody>
          <a:bodyPr wrap="none" lIns="91440" tIns="45720" rIns="91440" bIns="45720">
            <a:spAutoFit/>
          </a:bodyPr>
          <a:lstStyle/>
          <a:p>
            <a:pPr algn="ctr"/>
            <a:r>
              <a:rPr lang="en-US" sz="5400" b="1" cap="none" spc="0" dirty="0" smtClean="0">
                <a:ln w="1905"/>
                <a:solidFill>
                  <a:srgbClr val="00B0F0"/>
                </a:solidFill>
                <a:effectLst>
                  <a:innerShdw blurRad="69850" dist="43180" dir="5400000">
                    <a:srgbClr val="000000">
                      <a:alpha val="65000"/>
                    </a:srgbClr>
                  </a:innerShdw>
                </a:effectLst>
              </a:rPr>
              <a:t>A: </a:t>
            </a:r>
            <a:endParaRPr lang="en-US" sz="5400" b="1" cap="none" spc="0" dirty="0">
              <a:ln w="1905"/>
              <a:solidFill>
                <a:srgbClr val="00B0F0"/>
              </a:solidFill>
              <a:effectLst>
                <a:innerShdw blurRad="69850" dist="43180" dir="5400000">
                  <a:srgbClr val="000000">
                    <a:alpha val="65000"/>
                  </a:srgbClr>
                </a:innerShdw>
              </a:effectLst>
            </a:endParaRPr>
          </a:p>
        </p:txBody>
      </p:sp>
      <p:sp>
        <p:nvSpPr>
          <p:cNvPr id="8" name="Rectangle 7"/>
          <p:cNvSpPr/>
          <p:nvPr/>
        </p:nvSpPr>
        <p:spPr>
          <a:xfrm>
            <a:off x="-100597" y="4163177"/>
            <a:ext cx="1035092"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B</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9" name="Rectangle 8"/>
          <p:cNvSpPr/>
          <p:nvPr/>
        </p:nvSpPr>
        <p:spPr>
          <a:xfrm>
            <a:off x="-100597" y="5248870"/>
            <a:ext cx="1091197"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C</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0" name="Rectangle 9"/>
          <p:cNvSpPr/>
          <p:nvPr/>
        </p:nvSpPr>
        <p:spPr>
          <a:xfrm>
            <a:off x="4624486" y="3190815"/>
            <a:ext cx="1035092" cy="923330"/>
          </a:xfrm>
          <a:prstGeom prst="rect">
            <a:avLst/>
          </a:prstGeom>
          <a:noFill/>
        </p:spPr>
        <p:txBody>
          <a:bodyPr wrap="none" lIns="91440" tIns="45720" rIns="91440" bIns="45720">
            <a:spAutoFit/>
          </a:bodyPr>
          <a:lstStyle/>
          <a:p>
            <a:pPr algn="ctr"/>
            <a:r>
              <a:rPr lang="en-US" sz="5400" b="1" cap="none" spc="0" dirty="0" smtClean="0">
                <a:ln w="1905"/>
                <a:solidFill>
                  <a:srgbClr val="00B0F0"/>
                </a:solidFill>
                <a:effectLst>
                  <a:innerShdw blurRad="69850" dist="43180" dir="5400000">
                    <a:srgbClr val="000000">
                      <a:alpha val="65000"/>
                    </a:srgbClr>
                  </a:innerShdw>
                </a:effectLst>
              </a:rPr>
              <a:t>A: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1" name="Rectangle 10"/>
          <p:cNvSpPr/>
          <p:nvPr/>
        </p:nvSpPr>
        <p:spPr>
          <a:xfrm>
            <a:off x="4624486" y="4660637"/>
            <a:ext cx="1035092"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B</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2" name="Rectangle 11"/>
          <p:cNvSpPr/>
          <p:nvPr/>
        </p:nvSpPr>
        <p:spPr>
          <a:xfrm>
            <a:off x="4605912" y="5599337"/>
            <a:ext cx="1091197"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C</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P spid="9" grpId="0" build="allAtOnce"/>
      <p:bldP spid="10" grpId="0" build="allAtOnce"/>
      <p:bldP spid="11" grpId="0" build="allAtOnce"/>
      <p:bldP spid="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Short Answer Question? </a:t>
            </a:r>
            <a:endParaRPr lang="en-US" dirty="0"/>
          </a:p>
        </p:txBody>
      </p:sp>
      <p:sp>
        <p:nvSpPr>
          <p:cNvPr id="3" name="Content Placeholder 2"/>
          <p:cNvSpPr>
            <a:spLocks noGrp="1"/>
          </p:cNvSpPr>
          <p:nvPr>
            <p:ph idx="1"/>
          </p:nvPr>
        </p:nvSpPr>
        <p:spPr/>
        <p:txBody>
          <a:bodyPr/>
          <a:lstStyle/>
          <a:p>
            <a:r>
              <a:rPr lang="en-US" dirty="0" smtClean="0"/>
              <a:t>A L2 question (not obvious answer)</a:t>
            </a:r>
          </a:p>
          <a:p>
            <a:r>
              <a:rPr lang="en-US" dirty="0" smtClean="0"/>
              <a:t>Can be based on opinion, as long as you provide evidence for your opinion</a:t>
            </a:r>
          </a:p>
          <a:p>
            <a:r>
              <a:rPr lang="en-US" dirty="0" smtClean="0"/>
              <a:t>10 lines to answer</a:t>
            </a:r>
          </a:p>
          <a:p>
            <a:r>
              <a:rPr lang="en-US" dirty="0" smtClean="0"/>
              <a:t>Part of English I STAAR EOC test</a:t>
            </a:r>
          </a:p>
          <a:p>
            <a:pPr lvl="1"/>
            <a:r>
              <a:rPr lang="en-US" dirty="0" smtClean="0"/>
              <a:t>Must be passed to graduate</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ABC: Three Essential Parts of a Short Answer </a:t>
            </a:r>
            <a:endParaRPr lang="en-US" dirty="0"/>
          </a:p>
        </p:txBody>
      </p:sp>
      <p:sp>
        <p:nvSpPr>
          <p:cNvPr id="3" name="Content Placeholder 2"/>
          <p:cNvSpPr>
            <a:spLocks noGrp="1"/>
          </p:cNvSpPr>
          <p:nvPr>
            <p:ph idx="1"/>
          </p:nvPr>
        </p:nvSpPr>
        <p:spPr/>
        <p:txBody>
          <a:bodyPr/>
          <a:lstStyle/>
          <a:p>
            <a:r>
              <a:rPr lang="en-US" dirty="0" smtClean="0"/>
              <a:t>A: Answer the question (1 sentence)</a:t>
            </a:r>
          </a:p>
          <a:p>
            <a:r>
              <a:rPr lang="en-US" dirty="0" smtClean="0"/>
              <a:t>B: Bring in the text to support your answer (1+ sentences)</a:t>
            </a:r>
          </a:p>
          <a:p>
            <a:r>
              <a:rPr lang="en-US" dirty="0" smtClean="0"/>
              <a:t>C: Comment on the evidence (Explain how your B part is connected to the A part; 1+ sentences)</a:t>
            </a:r>
          </a:p>
          <a:p>
            <a:endParaRPr lang="en-US" dirty="0"/>
          </a:p>
          <a:p>
            <a:r>
              <a:rPr lang="en-US" dirty="0" smtClean="0"/>
              <a:t>At least three sentences.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a:xfrm>
            <a:off x="457200" y="2133600"/>
            <a:ext cx="8229600" cy="4876800"/>
          </a:xfrm>
        </p:spPr>
        <p:txBody>
          <a:bodyPr>
            <a:normAutofit/>
          </a:bodyPr>
          <a:lstStyle/>
          <a:p>
            <a:r>
              <a:rPr lang="en-US" dirty="0" smtClean="0"/>
              <a:t>Score Point 0: </a:t>
            </a:r>
          </a:p>
          <a:p>
            <a:pPr>
              <a:buNone/>
            </a:pPr>
            <a:r>
              <a:rPr lang="en-US" dirty="0"/>
              <a:t>	</a:t>
            </a:r>
            <a:r>
              <a:rPr lang="en-US" dirty="0" smtClean="0"/>
              <a:t>Doesn’t answer question/off topic</a:t>
            </a:r>
          </a:p>
          <a:p>
            <a:r>
              <a:rPr lang="en-US" dirty="0" smtClean="0"/>
              <a:t>Score Point 1 (Partially sufficient): </a:t>
            </a:r>
          </a:p>
          <a:p>
            <a:pPr>
              <a:buNone/>
            </a:pPr>
            <a:r>
              <a:rPr lang="en-US" dirty="0"/>
              <a:t>	</a:t>
            </a:r>
            <a:r>
              <a:rPr lang="en-US" dirty="0" smtClean="0"/>
              <a:t>Good A part but…</a:t>
            </a:r>
          </a:p>
          <a:p>
            <a:pPr lvl="1"/>
            <a:r>
              <a:rPr lang="en-US" i="1" dirty="0" smtClean="0"/>
              <a:t>B part does not contain a quote!!!</a:t>
            </a:r>
          </a:p>
          <a:p>
            <a:pPr lvl="1"/>
            <a:r>
              <a:rPr lang="en-US" dirty="0" smtClean="0"/>
              <a:t>B part is not given at all (no evidence)</a:t>
            </a:r>
          </a:p>
          <a:p>
            <a:pPr lvl="1"/>
            <a:r>
              <a:rPr lang="en-US" dirty="0" smtClean="0"/>
              <a:t>B part is given but is unrelated to answer. </a:t>
            </a:r>
          </a:p>
          <a:p>
            <a:pPr lvl="1"/>
            <a:r>
              <a:rPr lang="en-US" dirty="0" smtClean="0"/>
              <a:t>B part misuses info from passage. </a:t>
            </a:r>
          </a:p>
          <a:p>
            <a:pPr lvl="1"/>
            <a:r>
              <a:rPr lang="en-US" dirty="0" smtClean="0"/>
              <a:t>Not a very deep answer; L1</a:t>
            </a:r>
          </a:p>
          <a:p>
            <a:pPr lvl="1"/>
            <a:r>
              <a:rPr lang="en-US" dirty="0" smtClean="0"/>
              <a:t>Too many thoughts in one answer. Just pick one thought and stick to it. </a:t>
            </a:r>
          </a:p>
          <a:p>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Score Point 2 (Sufficient): </a:t>
            </a:r>
          </a:p>
          <a:p>
            <a:pPr>
              <a:buNone/>
            </a:pPr>
            <a:r>
              <a:rPr lang="en-US" dirty="0" smtClean="0"/>
              <a:t> 	Good A part (L2) and…</a:t>
            </a:r>
          </a:p>
          <a:p>
            <a:pPr lvl="1"/>
            <a:r>
              <a:rPr lang="en-US" dirty="0" smtClean="0"/>
              <a:t>B part is accurate</a:t>
            </a:r>
          </a:p>
          <a:p>
            <a:pPr lvl="1"/>
            <a:r>
              <a:rPr lang="en-US" dirty="0" smtClean="0"/>
              <a:t>B part clearly supports A part</a:t>
            </a:r>
          </a:p>
          <a:p>
            <a:pPr lvl="1"/>
            <a:r>
              <a:rPr lang="en-US" dirty="0" smtClean="0"/>
              <a:t>C part is clear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Score Point 3</a:t>
            </a:r>
          </a:p>
          <a:p>
            <a:pPr>
              <a:buNone/>
            </a:pPr>
            <a:r>
              <a:rPr lang="en-US" dirty="0"/>
              <a:t>	</a:t>
            </a:r>
            <a:r>
              <a:rPr lang="en-US" dirty="0" smtClean="0"/>
              <a:t>Insightful (deep) A part and…</a:t>
            </a:r>
          </a:p>
          <a:p>
            <a:pPr lvl="1"/>
            <a:r>
              <a:rPr lang="en-US" dirty="0" smtClean="0"/>
              <a:t>B part strongly supports A part</a:t>
            </a:r>
          </a:p>
          <a:p>
            <a:pPr lvl="1"/>
            <a:r>
              <a:rPr lang="en-US" dirty="0" smtClean="0"/>
              <a:t>B part is very specific and points out small details</a:t>
            </a:r>
          </a:p>
          <a:p>
            <a:pPr lvl="1"/>
            <a:r>
              <a:rPr lang="en-US" dirty="0" smtClean="0"/>
              <a:t>C part is clear and thorough</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endParaRPr lang="en-US" dirty="0"/>
          </a:p>
        </p:txBody>
      </p:sp>
      <p:sp>
        <p:nvSpPr>
          <p:cNvPr id="3" name="Content Placeholder 2"/>
          <p:cNvSpPr>
            <a:spLocks noGrp="1"/>
          </p:cNvSpPr>
          <p:nvPr>
            <p:ph idx="1"/>
          </p:nvPr>
        </p:nvSpPr>
        <p:spPr>
          <a:xfrm>
            <a:off x="381000" y="2133600"/>
            <a:ext cx="8229600" cy="4906963"/>
          </a:xfrm>
        </p:spPr>
        <p:txBody>
          <a:bodyPr>
            <a:normAutofit/>
          </a:bodyPr>
          <a:lstStyle/>
          <a:p>
            <a:pPr>
              <a:buNone/>
            </a:pPr>
            <a:r>
              <a:rPr lang="en-US" dirty="0" smtClean="0"/>
              <a:t>The boy is described as being thoughtful. One can see this in lines 12-14. It shows he is thoughtful because he saw the owner coming back and he didn’t take the bike. This means he thought of the old man and helped him get to the bike instead of taking it. Thus we can see he thinks before he does his actions. </a:t>
            </a:r>
          </a:p>
          <a:p>
            <a:pPr>
              <a:buNone/>
            </a:pPr>
            <a:endParaRPr lang="en-US" dirty="0" smtClean="0"/>
          </a:p>
          <a:p>
            <a:pPr>
              <a:buNone/>
            </a:pPr>
            <a:r>
              <a:rPr lang="en-US" dirty="0" smtClean="0"/>
              <a:t>What do you think? Score 0, 1, 2, or 3?</a:t>
            </a:r>
          </a:p>
          <a:p>
            <a:pPr>
              <a:buNone/>
            </a:pPr>
            <a:endParaRPr lang="en-US" dirty="0" smtClean="0"/>
          </a:p>
          <a:p>
            <a:pPr>
              <a:buNone/>
            </a:pPr>
            <a:r>
              <a:rPr lang="en-US" dirty="0" smtClean="0"/>
              <a:t>1: Good A part, but needed a quote. (Line reference and summary is not enough.)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sp>
        <p:nvSpPr>
          <p:cNvPr id="3" name="Content Placeholder 2"/>
          <p:cNvSpPr>
            <a:spLocks noGrp="1"/>
          </p:cNvSpPr>
          <p:nvPr>
            <p:ph idx="1"/>
          </p:nvPr>
        </p:nvSpPr>
        <p:spPr>
          <a:xfrm>
            <a:off x="457200" y="2133600"/>
            <a:ext cx="8229600" cy="5059363"/>
          </a:xfrm>
        </p:spPr>
        <p:txBody>
          <a:bodyPr>
            <a:normAutofit/>
          </a:bodyPr>
          <a:lstStyle/>
          <a:p>
            <a:pPr>
              <a:buNone/>
            </a:pPr>
            <a:r>
              <a:rPr lang="en-US" dirty="0" smtClean="0"/>
              <a:t>The boy is described as curious. One can see this in lines 2-5 where he has just found the bike and is admiring it. When he says, “I found back of the willows one summer day a motorcycle with engine running as it lay on its side.” Here you can infer that he likes the motorcycle because he is noticing all of the little things about it things that someone that is not too interested would notice. We can see that he wants it and would like to have it.</a:t>
            </a:r>
          </a:p>
          <a:p>
            <a:pPr>
              <a:buNone/>
            </a:pPr>
            <a:endParaRPr lang="en-US" dirty="0" smtClean="0"/>
          </a:p>
          <a:p>
            <a:pPr>
              <a:buNone/>
            </a:pPr>
            <a:r>
              <a:rPr lang="en-US" dirty="0" smtClean="0"/>
              <a:t>What do you think? Score 0, 1, 2, or 3?</a:t>
            </a:r>
          </a:p>
          <a:p>
            <a:pPr>
              <a:buNone/>
            </a:pPr>
            <a:endParaRPr lang="en-US" dirty="0" smtClean="0"/>
          </a:p>
          <a:p>
            <a:pPr>
              <a:buNone/>
            </a:pPr>
            <a:r>
              <a:rPr lang="en-US" dirty="0" smtClean="0"/>
              <a:t>Answer: 1. Again, good A part, but the quote given doesn’t support the A part. What could have been a better quote? (Look in the 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2133600"/>
            <a:ext cx="8229600" cy="5211763"/>
          </a:xfrm>
        </p:spPr>
        <p:txBody>
          <a:bodyPr>
            <a:normAutofit/>
          </a:bodyPr>
          <a:lstStyle/>
          <a:p>
            <a:pPr>
              <a:buNone/>
            </a:pPr>
            <a:r>
              <a:rPr lang="en-US" dirty="0" smtClean="0"/>
              <a:t>The boy is described as being admiring. He is described as being admiring because in lines 6-8, he is describing the bike, for example he said, “I admired all pushing gleam, the shiny flanks, the demure headlights fringed where it lay.” It shows he is admiring the bike because the passionate way he is describing the bike. This means that he maybe one day he would want a motorcycle just like the one he found or maybe even more amazing.</a:t>
            </a:r>
          </a:p>
          <a:p>
            <a:pPr>
              <a:buNone/>
            </a:pPr>
            <a:endParaRPr lang="en-US" dirty="0" smtClean="0"/>
          </a:p>
          <a:p>
            <a:pPr>
              <a:buNone/>
            </a:pPr>
            <a:r>
              <a:rPr lang="en-US" dirty="0" smtClean="0"/>
              <a:t>Score? </a:t>
            </a:r>
          </a:p>
          <a:p>
            <a:pPr>
              <a:buNone/>
            </a:pPr>
            <a:endParaRPr lang="en-US" dirty="0" smtClean="0"/>
          </a:p>
          <a:p>
            <a:pPr>
              <a:buNone/>
            </a:pPr>
            <a:r>
              <a:rPr lang="en-US" dirty="0" smtClean="0"/>
              <a:t>Score Point 0: Doesn’t answer the question. It summarizes what the boy DOES, but it doesn’t describe him. “Admiring” is not a quality. It’s an action.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590</TotalTime>
  <Words>702</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Short Answer Questions</vt:lpstr>
      <vt:lpstr>What is a Short Answer Question? </vt:lpstr>
      <vt:lpstr>ABC: Three Essential Parts of a Short Answer </vt:lpstr>
      <vt:lpstr>Scoring</vt:lpstr>
      <vt:lpstr>PowerPoint Presentation</vt:lpstr>
      <vt:lpstr>PowerPoint Presentation</vt:lpstr>
      <vt:lpstr>Discuss </vt:lpstr>
      <vt:lpstr>Discuss</vt:lpstr>
      <vt:lpstr>PowerPoint Presentation</vt:lpstr>
      <vt:lpstr>PowerPoint Presentation</vt:lpstr>
      <vt:lpstr>How does Steinbeck create a suspenseful mood in Ch.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Answer Questions</dc:title>
  <dc:creator>Crystal Orozco</dc:creator>
  <cp:lastModifiedBy>Lizeth Canaba</cp:lastModifiedBy>
  <cp:revision>11</cp:revision>
  <dcterms:created xsi:type="dcterms:W3CDTF">2014-09-05T19:29:44Z</dcterms:created>
  <dcterms:modified xsi:type="dcterms:W3CDTF">2017-09-05T18:07:01Z</dcterms:modified>
</cp:coreProperties>
</file>